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  <p:sldMasterId id="2147483660" r:id="rId2"/>
    <p:sldMasterId id="2147483672" r:id="rId3"/>
    <p:sldMasterId id="2147483696" r:id="rId4"/>
    <p:sldMasterId id="2147483720" r:id="rId5"/>
  </p:sldMasterIdLst>
  <p:notesMasterIdLst>
    <p:notesMasterId r:id="rId17"/>
  </p:notesMasterIdLst>
  <p:handoutMasterIdLst>
    <p:handoutMasterId r:id="rId18"/>
  </p:handoutMasterIdLst>
  <p:sldIdLst>
    <p:sldId id="603" r:id="rId6"/>
    <p:sldId id="641" r:id="rId7"/>
    <p:sldId id="648" r:id="rId8"/>
    <p:sldId id="649" r:id="rId9"/>
    <p:sldId id="639" r:id="rId10"/>
    <p:sldId id="612" r:id="rId11"/>
    <p:sldId id="614" r:id="rId12"/>
    <p:sldId id="615" r:id="rId13"/>
    <p:sldId id="643" r:id="rId14"/>
    <p:sldId id="629" r:id="rId15"/>
    <p:sldId id="647" r:id="rId16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E8360A51-7D44-4F2B-B0DF-3450160501B2}">
          <p14:sldIdLst>
            <p14:sldId id="603"/>
            <p14:sldId id="641"/>
            <p14:sldId id="648"/>
            <p14:sldId id="649"/>
            <p14:sldId id="639"/>
            <p14:sldId id="612"/>
            <p14:sldId id="614"/>
            <p14:sldId id="615"/>
            <p14:sldId id="643"/>
            <p14:sldId id="629"/>
            <p14:sldId id="647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21A2"/>
    <a:srgbClr val="0000FF"/>
    <a:srgbClr val="CA06A0"/>
    <a:srgbClr val="0D17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67" autoAdjust="0"/>
    <p:restoredTop sz="94508" autoAdjust="0"/>
  </p:normalViewPr>
  <p:slideViewPr>
    <p:cSldViewPr>
      <p:cViewPr>
        <p:scale>
          <a:sx n="114" d="100"/>
          <a:sy n="114" d="100"/>
        </p:scale>
        <p:origin x="-714" y="-7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-4020" y="-102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D78D07-B3C0-48B2-8E13-C6CF9479573C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FEA28D-83E3-47E7-827F-DA27A7F08F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40981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E1A89C-D471-4CF9-B9C3-6F596F3D5B81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85BF85-3A27-49D0-9BF9-45C0B18734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5014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85BF85-3A27-49D0-9BF9-45C0B187348E}" type="slidenum">
              <a:rPr lang="ru-RU" smtClean="0">
                <a:solidFill>
                  <a:prstClr val="black"/>
                </a:solidFill>
              </a:rPr>
              <a:pPr/>
              <a:t>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9233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85BF85-3A27-49D0-9BF9-45C0B187348E}" type="slidenum">
              <a:rPr lang="ru-RU" smtClean="0">
                <a:solidFill>
                  <a:prstClr val="black"/>
                </a:solidFill>
              </a:rPr>
              <a:pPr/>
              <a:t>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9233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85BF85-3A27-49D0-9BF9-45C0B187348E}" type="slidenum">
              <a:rPr lang="ru-RU" smtClean="0">
                <a:solidFill>
                  <a:prstClr val="black"/>
                </a:solidFill>
              </a:rPr>
              <a:pPr/>
              <a:t>10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32014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68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716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403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403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4" y="273052"/>
            <a:ext cx="681566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82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6655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1226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73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49151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7456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494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494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5021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0158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51103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4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23061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7136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38765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23991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82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9723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2950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73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3414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057856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494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494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4091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688277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8460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4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46465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84126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1625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149165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68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093733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68863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716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84493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35856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403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403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76072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74302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38203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4" y="273052"/>
            <a:ext cx="681566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90130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08904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53812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36945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68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570934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00502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716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015536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69515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403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403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190375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623212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43209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4" y="273052"/>
            <a:ext cx="681566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904184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10672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657132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048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4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61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61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61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7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7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7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620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7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7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7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85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4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61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61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61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320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4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61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61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61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2197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rutube.ru/video/4f3c636c26fc508bcd0b5a258a6e09a6/?r=plwd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Relationship Id="rId4" Type="http://schemas.openxmlformats.org/officeDocument/2006/relationships/hyperlink" Target="https://www.gosuslugi.ru/626705/1/form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rutube.ru/video/4f3c636c26fc508bcd0b5a258a6e09a6/?r=plwd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95400" y="404669"/>
            <a:ext cx="11161241" cy="2088227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государственный контроль (надзор) в сфере образования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закона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31.07.2020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248-ФЗ</a:t>
            </a:r>
            <a:b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(ред. от 28.12.2024)</a:t>
            </a:r>
            <a:b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государственном контроле (надзоре) и муниципальном контроле в Российской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Федерации»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07368" y="4005064"/>
            <a:ext cx="11449271" cy="2664296"/>
          </a:xfrm>
        </p:spPr>
        <p:txBody>
          <a:bodyPr>
            <a:normAutofit fontScale="25000" lnSpcReduction="20000"/>
          </a:bodyPr>
          <a:lstStyle/>
          <a:p>
            <a:pPr marL="26988" algn="r" fontAlgn="base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3891A7"/>
              </a:buClr>
              <a:buSzPct val="80000"/>
            </a:pPr>
            <a:endParaRPr lang="ru-RU" altLang="ru-RU" sz="16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26988" algn="r" fontAlgn="base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3891A7"/>
              </a:buClr>
              <a:buSzPct val="80000"/>
            </a:pPr>
            <a:endParaRPr lang="ru-RU" altLang="ru-RU" sz="16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26988" algn="r" fontAlgn="base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3891A7"/>
              </a:buClr>
              <a:buSzPct val="80000"/>
            </a:pPr>
            <a:endParaRPr lang="ru-RU" altLang="ru-RU" sz="1600" b="1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26988" algn="r" fontAlgn="base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3891A7"/>
              </a:buClr>
              <a:buSzPct val="80000"/>
            </a:pPr>
            <a:endParaRPr lang="ru-RU" alt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26988" algn="r" fontAlgn="base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3891A7"/>
              </a:buClr>
              <a:buSzPct val="80000"/>
            </a:pPr>
            <a:endParaRPr lang="ru-RU" altLang="ru-RU" sz="5600" b="1" dirty="0" smtClean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26988" algn="r" fontAlgn="base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3891A7"/>
              </a:buClr>
              <a:buSzPct val="80000"/>
            </a:pPr>
            <a:endParaRPr lang="ru-RU" altLang="ru-RU" sz="5600" b="1" dirty="0" smtClean="0">
              <a:solidFill>
                <a:srgbClr val="1E21A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26988" algn="r" fontAlgn="base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3891A7"/>
              </a:buClr>
              <a:buSzPct val="80000"/>
            </a:pPr>
            <a:r>
              <a:rPr lang="ru-RU" altLang="ru-RU" sz="5600" b="1" dirty="0" err="1" smtClean="0">
                <a:solidFill>
                  <a:srgbClr val="1E21A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Куделя</a:t>
            </a:r>
            <a:r>
              <a:rPr lang="ru-RU" altLang="ru-RU" sz="5600" b="1" dirty="0" smtClean="0">
                <a:solidFill>
                  <a:srgbClr val="1E21A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5600" b="1" dirty="0">
                <a:solidFill>
                  <a:srgbClr val="1E21A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altLang="ru-RU" sz="5600" b="1" dirty="0" smtClean="0">
                <a:solidFill>
                  <a:srgbClr val="1E21A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льга Владимировна,</a:t>
            </a:r>
          </a:p>
          <a:p>
            <a:pPr marL="26988" algn="r" fontAlgn="base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3891A7"/>
              </a:buClr>
              <a:buSzPct val="80000"/>
            </a:pPr>
            <a:r>
              <a:rPr lang="ru-RU" altLang="ru-RU" sz="5600" b="1" dirty="0" smtClean="0">
                <a:solidFill>
                  <a:srgbClr val="1E21A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консультант, юрист</a:t>
            </a:r>
          </a:p>
          <a:p>
            <a:pPr marL="26988" algn="r" fontAlgn="base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3891A7"/>
              </a:buClr>
              <a:buSzPct val="80000"/>
            </a:pPr>
            <a:r>
              <a:rPr lang="ru-RU" altLang="ru-RU" sz="5600" b="1" dirty="0" smtClean="0">
                <a:solidFill>
                  <a:srgbClr val="1E21A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отдела надзора и контроля</a:t>
            </a:r>
          </a:p>
          <a:p>
            <a:pPr marL="26988" algn="r" fontAlgn="base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3891A7"/>
              </a:buClr>
              <a:buSzPct val="80000"/>
            </a:pPr>
            <a:r>
              <a:rPr lang="ru-RU" sz="5600" b="1" dirty="0" smtClean="0">
                <a:solidFill>
                  <a:srgbClr val="1E21A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Министерства образования </a:t>
            </a:r>
          </a:p>
          <a:p>
            <a:pPr marL="26988" algn="r" fontAlgn="base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3891A7"/>
              </a:buClr>
              <a:buSzPct val="80000"/>
            </a:pPr>
            <a:r>
              <a:rPr lang="ru-RU" sz="5600" b="1" dirty="0" smtClean="0">
                <a:solidFill>
                  <a:srgbClr val="1E21A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Владимирской области</a:t>
            </a:r>
            <a:endParaRPr lang="ru-RU" sz="5600" b="1" dirty="0" smtClean="0">
              <a:solidFill>
                <a:srgbClr val="1E21A2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988" fontAlgn="base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3891A7"/>
              </a:buClr>
              <a:buSzPct val="80000"/>
            </a:pPr>
            <a:endParaRPr lang="ru-RU" altLang="ru-RU" sz="1200" b="1" dirty="0" smtClean="0">
              <a:solidFill>
                <a:srgbClr val="1E21A2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988" fontAlgn="base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3891A7"/>
              </a:buClr>
              <a:buSzPct val="80000"/>
            </a:pPr>
            <a:r>
              <a:rPr lang="ru-RU" altLang="ru-RU" sz="4800" b="1" dirty="0" smtClean="0">
                <a:solidFill>
                  <a:srgbClr val="1E21A2"/>
                </a:solidFill>
                <a:latin typeface="Times New Roman" pitchFamily="18" charset="0"/>
                <a:cs typeface="Times New Roman" pitchFamily="18" charset="0"/>
              </a:rPr>
              <a:t>г. Владимир</a:t>
            </a:r>
          </a:p>
          <a:p>
            <a:pPr marL="26988" fontAlgn="base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3891A7"/>
              </a:buClr>
              <a:buSzPct val="80000"/>
            </a:pPr>
            <a:r>
              <a:rPr lang="ru-RU" altLang="ru-RU" sz="4800" b="1" dirty="0">
                <a:solidFill>
                  <a:srgbClr val="1E21A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4800" b="1" dirty="0" smtClean="0">
                <a:solidFill>
                  <a:srgbClr val="1E21A2"/>
                </a:solidFill>
                <a:latin typeface="Times New Roman" pitchFamily="18" charset="0"/>
                <a:cs typeface="Times New Roman" pitchFamily="18" charset="0"/>
              </a:rPr>
              <a:t>   24.01.2025</a:t>
            </a:r>
            <a:endParaRPr lang="ru-RU" sz="4800" dirty="0">
              <a:solidFill>
                <a:schemeClr val="tx2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36" y="116632"/>
            <a:ext cx="990600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2" y="2321385"/>
            <a:ext cx="5254625" cy="449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244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55539" y="332656"/>
            <a:ext cx="10297145" cy="6264695"/>
          </a:xfrm>
        </p:spPr>
        <p:txBody>
          <a:bodyPr>
            <a:normAutofit/>
          </a:bodyPr>
          <a:lstStyle/>
          <a:p>
            <a:pPr marL="0" lvl="0" indent="0" algn="ctr">
              <a:spcBef>
                <a:spcPts val="0"/>
              </a:spcBef>
              <a:buNone/>
            </a:pPr>
            <a:endParaRPr lang="ru-RU" sz="6200" b="1" kern="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>
              <a:spcBef>
                <a:spcPts val="0"/>
              </a:spcBef>
              <a:buNone/>
            </a:pPr>
            <a:r>
              <a:rPr lang="ru-RU" sz="5000" b="1" kern="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ru-RU" altLang="ru-RU" sz="5000" b="1" kern="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>
              <a:buNone/>
            </a:pPr>
            <a:endParaRPr lang="ru-RU" sz="2200" dirty="0" smtClean="0">
              <a:latin typeface="Times New Roman"/>
              <a:ea typeface="Times New Roman"/>
              <a:cs typeface="Times New Roman"/>
            </a:endParaRPr>
          </a:p>
          <a:p>
            <a:pPr indent="0" algn="just">
              <a:lnSpc>
                <a:spcPct val="95000"/>
              </a:lnSpc>
              <a:spcBef>
                <a:spcPts val="384"/>
              </a:spcBef>
              <a:spcAft>
                <a:spcPts val="0"/>
              </a:spcAft>
              <a:buNone/>
            </a:pPr>
            <a:endParaRPr lang="ru-RU" sz="1400" b="1" dirty="0">
              <a:solidFill>
                <a:srgbClr val="FF000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</p:txBody>
      </p:sp>
      <p:sp>
        <p:nvSpPr>
          <p:cNvPr id="2" name="Овал 1"/>
          <p:cNvSpPr/>
          <p:nvPr/>
        </p:nvSpPr>
        <p:spPr>
          <a:xfrm>
            <a:off x="1624128" y="823401"/>
            <a:ext cx="3384376" cy="1525479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при взаимодействии в контролируемым лицом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37832" y="188640"/>
            <a:ext cx="97210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b="1" dirty="0">
                <a:solidFill>
                  <a:srgbClr val="1E21A2"/>
                </a:solidFill>
                <a:latin typeface="Times New Roman" pitchFamily="18" charset="0"/>
                <a:cs typeface="Times New Roman" pitchFamily="18" charset="0"/>
              </a:rPr>
              <a:t>Виды контрольных (надзорных) мероприятий</a:t>
            </a:r>
          </a:p>
        </p:txBody>
      </p:sp>
      <p:sp>
        <p:nvSpPr>
          <p:cNvPr id="7" name="Овал 6"/>
          <p:cNvSpPr/>
          <p:nvPr/>
        </p:nvSpPr>
        <p:spPr>
          <a:xfrm>
            <a:off x="7464152" y="828629"/>
            <a:ext cx="3384376" cy="137623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u="sng" dirty="0" smtClean="0">
                <a:solidFill>
                  <a:srgbClr val="002060"/>
                </a:solidFill>
              </a:rPr>
              <a:t>без взаимодействия </a:t>
            </a:r>
            <a:r>
              <a:rPr lang="ru-RU" dirty="0" smtClean="0">
                <a:solidFill>
                  <a:srgbClr val="002060"/>
                </a:solidFill>
              </a:rPr>
              <a:t>с контролируемым лицом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87488" y="5553236"/>
            <a:ext cx="165618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документарная проверка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791744" y="5556781"/>
            <a:ext cx="1512168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выездная </a:t>
            </a:r>
            <a:r>
              <a:rPr lang="ru-RU" dirty="0" smtClean="0"/>
              <a:t>проверка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987895" y="3232234"/>
            <a:ext cx="3024336" cy="174111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002060"/>
                </a:solidFill>
              </a:rPr>
              <a:t>наблюдение за соблюдением обязательных </a:t>
            </a:r>
          </a:p>
          <a:p>
            <a:pPr algn="ctr"/>
            <a:r>
              <a:rPr lang="ru-RU" sz="1600" dirty="0" smtClean="0">
                <a:solidFill>
                  <a:srgbClr val="002060"/>
                </a:solidFill>
              </a:rPr>
              <a:t>требований </a:t>
            </a:r>
          </a:p>
          <a:p>
            <a:pPr algn="ctr"/>
            <a:r>
              <a:rPr lang="ru-RU" sz="1600" dirty="0" smtClean="0">
                <a:solidFill>
                  <a:srgbClr val="002060"/>
                </a:solidFill>
              </a:rPr>
              <a:t>(мониторинг безопасности)</a:t>
            </a:r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200456" y="2884451"/>
            <a:ext cx="1584176" cy="103746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002060"/>
                </a:solidFill>
              </a:rPr>
              <a:t>выездное обследование</a:t>
            </a:r>
          </a:p>
        </p:txBody>
      </p:sp>
      <p:sp>
        <p:nvSpPr>
          <p:cNvPr id="8" name="Прямоугольник с двумя вырезанными противолежащими углами 7"/>
          <p:cNvSpPr/>
          <p:nvPr/>
        </p:nvSpPr>
        <p:spPr>
          <a:xfrm>
            <a:off x="623392" y="2747117"/>
            <a:ext cx="3096343" cy="1381076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</a:t>
            </a:r>
            <a:r>
              <a:rPr lang="ru-RU" dirty="0" smtClean="0"/>
              <a:t>лановые контрольные надзорные мероприятия</a:t>
            </a:r>
          </a:p>
          <a:p>
            <a:pPr algn="just"/>
            <a:r>
              <a:rPr lang="ru-RU" dirty="0" smtClean="0"/>
              <a:t>(до 2030 г. только в отношении объектов высокого риска)</a:t>
            </a:r>
            <a:endParaRPr lang="ru-RU" dirty="0"/>
          </a:p>
        </p:txBody>
      </p:sp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3991983" y="3598996"/>
            <a:ext cx="1728192" cy="1058394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внеплановые </a:t>
            </a:r>
            <a:r>
              <a:rPr lang="ru-RU" dirty="0"/>
              <a:t>контрольные надзорные мероприятия</a:t>
            </a:r>
          </a:p>
        </p:txBody>
      </p:sp>
      <p:sp>
        <p:nvSpPr>
          <p:cNvPr id="13" name="Стрелка вниз 12"/>
          <p:cNvSpPr/>
          <p:nvPr/>
        </p:nvSpPr>
        <p:spPr>
          <a:xfrm>
            <a:off x="1629134" y="2348880"/>
            <a:ext cx="245869" cy="3447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>
            <a:off x="10664164" y="2427456"/>
            <a:ext cx="245869" cy="3447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>
            <a:off x="8278645" y="2747117"/>
            <a:ext cx="245869" cy="3447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>
            <a:off x="4487224" y="2420888"/>
            <a:ext cx="245869" cy="7026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авая фигурная скобка 14"/>
          <p:cNvSpPr/>
          <p:nvPr/>
        </p:nvSpPr>
        <p:spPr>
          <a:xfrm rot="5400000">
            <a:off x="3005848" y="3063336"/>
            <a:ext cx="630946" cy="403007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7032104" y="4915363"/>
            <a:ext cx="3960440" cy="1275511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Мониторинг безопасности проводится систематически на основании задания Министра образования Владимирской области</a:t>
            </a:r>
            <a:endParaRPr lang="ru-RU" sz="14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076"/>
            <a:ext cx="990600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6354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7"/>
          <p:cNvSpPr txBox="1">
            <a:spLocks noGrp="1"/>
          </p:cNvSpPr>
          <p:nvPr>
            <p:ph type="title"/>
          </p:nvPr>
        </p:nvSpPr>
        <p:spPr>
          <a:xfrm>
            <a:off x="1199456" y="271576"/>
            <a:ext cx="10684768" cy="539891"/>
          </a:xfrm>
          <a:prstGeom prst="rect">
            <a:avLst/>
          </a:prstGeom>
          <a:solidFill>
            <a:srgbClr val="F1DCDB"/>
          </a:solidFill>
          <a:ln w="3175">
            <a:solidFill>
              <a:srgbClr val="000000"/>
            </a:solidFill>
          </a:ln>
        </p:spPr>
        <p:txBody>
          <a:bodyPr vert="horz" wrap="square" lIns="0" tIns="153670" rIns="0" bIns="0" rtlCol="0">
            <a:spAutoFit/>
          </a:bodyPr>
          <a:lstStyle/>
          <a:p>
            <a:pPr marL="3054985" marR="83820" indent="-2966720">
              <a:lnSpc>
                <a:spcPct val="100000"/>
              </a:lnSpc>
              <a:spcBef>
                <a:spcPts val="1210"/>
              </a:spcBef>
            </a:pPr>
            <a:r>
              <a:rPr sz="2500" b="1" dirty="0">
                <a:solidFill>
                  <a:srgbClr val="1E21A2"/>
                </a:solidFill>
                <a:latin typeface="Times New Roman" pitchFamily="18" charset="0"/>
                <a:cs typeface="Times New Roman" pitchFamily="18" charset="0"/>
              </a:rPr>
              <a:t>Основания</a:t>
            </a:r>
            <a:r>
              <a:rPr sz="2500" b="1" spc="-120" dirty="0">
                <a:solidFill>
                  <a:srgbClr val="1E21A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500" b="1" dirty="0">
                <a:solidFill>
                  <a:srgbClr val="1E21A2"/>
                </a:solidFill>
                <a:latin typeface="Times New Roman" pitchFamily="18" charset="0"/>
                <a:cs typeface="Times New Roman" pitchFamily="18" charset="0"/>
              </a:rPr>
              <a:t>проведения</a:t>
            </a:r>
            <a:r>
              <a:rPr sz="2500" b="1" spc="-95" dirty="0">
                <a:solidFill>
                  <a:srgbClr val="1E21A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500" b="1" spc="-10" dirty="0">
                <a:solidFill>
                  <a:srgbClr val="1E21A2"/>
                </a:solidFill>
                <a:latin typeface="Times New Roman" pitchFamily="18" charset="0"/>
                <a:cs typeface="Times New Roman" pitchFamily="18" charset="0"/>
              </a:rPr>
              <a:t>внеплановых </a:t>
            </a:r>
            <a:r>
              <a:rPr sz="2500" b="1" spc="-25" dirty="0">
                <a:solidFill>
                  <a:srgbClr val="1E21A2"/>
                </a:solidFill>
                <a:latin typeface="Times New Roman" pitchFamily="18" charset="0"/>
                <a:cs typeface="Times New Roman" pitchFamily="18" charset="0"/>
              </a:rPr>
              <a:t>КНМ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460"/>
            <a:ext cx="993775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619759" y="1916832"/>
            <a:ext cx="10873208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R"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наличие сведений о </a:t>
            </a:r>
            <a:r>
              <a:rPr kumimoji="0" lang="ru-RU" sz="18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причинении вреда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(ущерба) или </a:t>
            </a:r>
            <a:r>
              <a:rPr kumimoji="0" lang="ru-RU" sz="18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об угрозе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причинения вреда (ущерба)</a:t>
            </a:r>
          </a:p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ru-RU" sz="18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охраняемым законом ценностям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;</a:t>
            </a:r>
          </a:p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dirty="0" smtClean="0">
                <a:latin typeface="Arial" charset="0"/>
                <a:cs typeface="Arial" charset="0"/>
              </a:rPr>
              <a:t>2) </a:t>
            </a:r>
            <a:r>
              <a:rPr lang="ru-RU" u="sng" dirty="0" smtClean="0">
                <a:latin typeface="Arial" charset="0"/>
                <a:cs typeface="Arial" charset="0"/>
              </a:rPr>
              <a:t>поручение</a:t>
            </a:r>
            <a:r>
              <a:rPr lang="ru-RU" dirty="0" smtClean="0">
                <a:latin typeface="Arial" charset="0"/>
                <a:cs typeface="Arial" charset="0"/>
              </a:rPr>
              <a:t> </a:t>
            </a:r>
            <a:r>
              <a:rPr lang="ru-RU" dirty="0">
                <a:latin typeface="Arial" charset="0"/>
                <a:cs typeface="Arial" charset="0"/>
              </a:rPr>
              <a:t>Президента Российской </a:t>
            </a:r>
            <a:r>
              <a:rPr lang="ru-RU" dirty="0" smtClean="0">
                <a:latin typeface="Arial" charset="0"/>
                <a:cs typeface="Arial" charset="0"/>
              </a:rPr>
              <a:t>Федерации, Правительства </a:t>
            </a:r>
            <a:r>
              <a:rPr lang="ru-RU" dirty="0">
                <a:latin typeface="Arial" charset="0"/>
                <a:cs typeface="Arial" charset="0"/>
              </a:rPr>
              <a:t>Российской </a:t>
            </a:r>
            <a:r>
              <a:rPr lang="ru-RU" dirty="0" smtClean="0">
                <a:latin typeface="Arial" charset="0"/>
                <a:cs typeface="Arial" charset="0"/>
              </a:rPr>
              <a:t>Федерации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; </a:t>
            </a:r>
          </a:p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dirty="0" smtClean="0">
                <a:latin typeface="Arial" charset="0"/>
                <a:cs typeface="Arial" charset="0"/>
              </a:rPr>
              <a:t>3) </a:t>
            </a:r>
            <a:r>
              <a:rPr kumimoji="0" lang="ru-RU" sz="18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требование прокурора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о проведении контрольного (надзорного) мероприятия;</a:t>
            </a:r>
          </a:p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dirty="0" smtClean="0">
                <a:latin typeface="Arial" charset="0"/>
                <a:cs typeface="Arial" charset="0"/>
              </a:rPr>
              <a:t>4)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выявление соответствия объекта контроля параметрам, утвержденным </a:t>
            </a:r>
            <a:r>
              <a:rPr kumimoji="0" lang="ru-RU" sz="18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индикаторами риска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;</a:t>
            </a:r>
          </a:p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endParaRPr lang="ru-RU" dirty="0">
              <a:latin typeface="Arial" charset="0"/>
              <a:cs typeface="Arial" charset="0"/>
            </a:endParaRPr>
          </a:p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5)</a:t>
            </a:r>
            <a:r>
              <a:rPr kumimoji="0" lang="ru-RU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ru-RU" sz="18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уклонение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контролируемого лица </a:t>
            </a:r>
            <a:r>
              <a:rPr kumimoji="0" lang="ru-RU" sz="18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от проведения обязательного профилактического визита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. </a:t>
            </a: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277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0"/>
          <p:cNvSpPr txBox="1">
            <a:spLocks noGrp="1"/>
          </p:cNvSpPr>
          <p:nvPr>
            <p:ph type="title"/>
          </p:nvPr>
        </p:nvSpPr>
        <p:spPr>
          <a:xfrm>
            <a:off x="1271464" y="260648"/>
            <a:ext cx="10540752" cy="402033"/>
          </a:xfrm>
          <a:prstGeom prst="rect">
            <a:avLst/>
          </a:prstGeom>
          <a:solidFill>
            <a:srgbClr val="D9D9D9"/>
          </a:solidFill>
          <a:ln w="6096">
            <a:solidFill>
              <a:srgbClr val="F0F0F0"/>
            </a:solidFill>
          </a:ln>
        </p:spPr>
        <p:txBody>
          <a:bodyPr vert="horz" wrap="square" lIns="0" tIns="17145" rIns="0" bIns="0" rtlCol="0">
            <a:spAutoFit/>
          </a:bodyPr>
          <a:lstStyle/>
          <a:p>
            <a:pPr marL="528955" marR="399415" indent="520700">
              <a:lnSpc>
                <a:spcPct val="100000"/>
              </a:lnSpc>
              <a:spcBef>
                <a:spcPts val="135"/>
              </a:spcBef>
            </a:pPr>
            <a:r>
              <a:rPr sz="2500" b="1" spc="-20" dirty="0">
                <a:solidFill>
                  <a:srgbClr val="1E21A2"/>
                </a:solidFill>
                <a:latin typeface="Times New Roman"/>
                <a:cs typeface="Times New Roman"/>
              </a:rPr>
              <a:t>Поступление</a:t>
            </a:r>
            <a:r>
              <a:rPr sz="2500" b="1" spc="-130" dirty="0">
                <a:solidFill>
                  <a:srgbClr val="1E21A2"/>
                </a:solidFill>
                <a:latin typeface="Times New Roman"/>
                <a:cs typeface="Times New Roman"/>
              </a:rPr>
              <a:t> </a:t>
            </a:r>
            <a:r>
              <a:rPr sz="2500" b="1" spc="-30" dirty="0">
                <a:solidFill>
                  <a:srgbClr val="1E21A2"/>
                </a:solidFill>
                <a:latin typeface="Times New Roman"/>
                <a:cs typeface="Times New Roman"/>
              </a:rPr>
              <a:t>информации</a:t>
            </a:r>
            <a:r>
              <a:rPr sz="2500" b="1" spc="-150" dirty="0">
                <a:solidFill>
                  <a:srgbClr val="1E21A2"/>
                </a:solidFill>
                <a:latin typeface="Times New Roman"/>
                <a:cs typeface="Times New Roman"/>
              </a:rPr>
              <a:t> </a:t>
            </a:r>
            <a:r>
              <a:rPr sz="2500" b="1" spc="-50" dirty="0">
                <a:solidFill>
                  <a:srgbClr val="1E21A2"/>
                </a:solidFill>
                <a:latin typeface="Times New Roman"/>
                <a:cs typeface="Times New Roman"/>
              </a:rPr>
              <a:t>о </a:t>
            </a:r>
            <a:r>
              <a:rPr sz="2500" b="1" spc="-20" dirty="0">
                <a:solidFill>
                  <a:srgbClr val="1E21A2"/>
                </a:solidFill>
                <a:latin typeface="Times New Roman"/>
                <a:cs typeface="Times New Roman"/>
              </a:rPr>
              <a:t>срабатывании</a:t>
            </a:r>
            <a:r>
              <a:rPr sz="2500" b="1" spc="-120" dirty="0">
                <a:solidFill>
                  <a:srgbClr val="1E21A2"/>
                </a:solidFill>
                <a:latin typeface="Times New Roman"/>
                <a:cs typeface="Times New Roman"/>
              </a:rPr>
              <a:t> </a:t>
            </a:r>
            <a:r>
              <a:rPr sz="2500" b="1" spc="-10" dirty="0">
                <a:solidFill>
                  <a:srgbClr val="1E21A2"/>
                </a:solidFill>
                <a:latin typeface="Times New Roman"/>
                <a:cs typeface="Times New Roman"/>
              </a:rPr>
              <a:t>индикатора:</a:t>
            </a:r>
            <a:endParaRPr sz="2500" b="1" dirty="0">
              <a:solidFill>
                <a:srgbClr val="1E21A2"/>
              </a:solidFill>
              <a:latin typeface="Times New Roman"/>
              <a:cs typeface="Times New Roman"/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624"/>
            <a:ext cx="993734" cy="999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object 11"/>
          <p:cNvSpPr txBox="1"/>
          <p:nvPr/>
        </p:nvSpPr>
        <p:spPr>
          <a:xfrm>
            <a:off x="1531874" y="1886901"/>
            <a:ext cx="1978660" cy="853440"/>
          </a:xfrm>
          <a:prstGeom prst="rect">
            <a:avLst/>
          </a:prstGeom>
          <a:solidFill>
            <a:srgbClr val="709FCF"/>
          </a:solidFill>
          <a:ln w="6096">
            <a:solidFill>
              <a:srgbClr val="3463A2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marL="225425" marR="62230" indent="1905" algn="ctr">
              <a:lnSpc>
                <a:spcPct val="100000"/>
              </a:lnSpc>
              <a:spcBef>
                <a:spcPts val="210"/>
              </a:spcBef>
            </a:pP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Информация, </a:t>
            </a:r>
            <a:r>
              <a:rPr sz="180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полученная</a:t>
            </a:r>
            <a:r>
              <a:rPr sz="18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без </a:t>
            </a:r>
            <a:r>
              <a:rPr sz="1800" dirty="0">
                <a:solidFill>
                  <a:srgbClr val="FFFFFF"/>
                </a:solidFill>
                <a:latin typeface="Microsoft Sans Serif"/>
                <a:cs typeface="Microsoft Sans Serif"/>
              </a:rPr>
              <a:t>в/д</a:t>
            </a:r>
            <a:r>
              <a:rPr sz="1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FFFFFF"/>
                </a:solidFill>
                <a:latin typeface="Microsoft Sans Serif"/>
                <a:cs typeface="Microsoft Sans Serif"/>
              </a:rPr>
              <a:t>с</a:t>
            </a:r>
            <a:r>
              <a:rPr sz="1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КЛ</a:t>
            </a:r>
            <a:endParaRPr sz="1800" dirty="0">
              <a:latin typeface="Microsoft Sans Serif"/>
              <a:cs typeface="Microsoft Sans Serif"/>
            </a:endParaRPr>
          </a:p>
        </p:txBody>
      </p:sp>
      <p:sp>
        <p:nvSpPr>
          <p:cNvPr id="7" name="object 12"/>
          <p:cNvSpPr txBox="1"/>
          <p:nvPr/>
        </p:nvSpPr>
        <p:spPr>
          <a:xfrm>
            <a:off x="4412233" y="1886901"/>
            <a:ext cx="1618615" cy="853440"/>
          </a:xfrm>
          <a:prstGeom prst="rect">
            <a:avLst/>
          </a:prstGeom>
          <a:solidFill>
            <a:srgbClr val="709FCF"/>
          </a:solidFill>
          <a:ln w="6096">
            <a:solidFill>
              <a:srgbClr val="3463A2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marL="390525" marR="123189" indent="3175" algn="ctr">
              <a:lnSpc>
                <a:spcPct val="100000"/>
              </a:lnSpc>
              <a:spcBef>
                <a:spcPts val="210"/>
              </a:spcBef>
            </a:pP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Сработал </a:t>
            </a:r>
            <a:r>
              <a:rPr sz="18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индикатор </a:t>
            </a: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риска</a:t>
            </a:r>
            <a:endParaRPr sz="1800" dirty="0">
              <a:latin typeface="Microsoft Sans Serif"/>
              <a:cs typeface="Microsoft Sans Serif"/>
            </a:endParaRPr>
          </a:p>
        </p:txBody>
      </p:sp>
      <p:grpSp>
        <p:nvGrpSpPr>
          <p:cNvPr id="8" name="object 13"/>
          <p:cNvGrpSpPr/>
          <p:nvPr/>
        </p:nvGrpSpPr>
        <p:grpSpPr>
          <a:xfrm>
            <a:off x="7109587" y="1883726"/>
            <a:ext cx="2527300" cy="1271270"/>
            <a:chOff x="6120257" y="2340736"/>
            <a:chExt cx="2527300" cy="1271270"/>
          </a:xfrm>
        </p:grpSpPr>
        <p:sp>
          <p:nvSpPr>
            <p:cNvPr id="9" name="object 14"/>
            <p:cNvSpPr/>
            <p:nvPr/>
          </p:nvSpPr>
          <p:spPr>
            <a:xfrm>
              <a:off x="6123432" y="2343911"/>
              <a:ext cx="2520950" cy="1264920"/>
            </a:xfrm>
            <a:custGeom>
              <a:avLst/>
              <a:gdLst/>
              <a:ahLst/>
              <a:cxnLst/>
              <a:rect l="l" t="t" r="r" b="b"/>
              <a:pathLst>
                <a:path w="2520950" h="1264920">
                  <a:moveTo>
                    <a:pt x="2520695" y="0"/>
                  </a:moveTo>
                  <a:lnTo>
                    <a:pt x="0" y="0"/>
                  </a:lnTo>
                  <a:lnTo>
                    <a:pt x="0" y="1264920"/>
                  </a:lnTo>
                  <a:lnTo>
                    <a:pt x="2520695" y="1264920"/>
                  </a:lnTo>
                  <a:lnTo>
                    <a:pt x="2520695" y="0"/>
                  </a:lnTo>
                  <a:close/>
                </a:path>
              </a:pathLst>
            </a:custGeom>
            <a:solidFill>
              <a:srgbClr val="709FC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object 15"/>
            <p:cNvSpPr/>
            <p:nvPr/>
          </p:nvSpPr>
          <p:spPr>
            <a:xfrm>
              <a:off x="6123432" y="2343911"/>
              <a:ext cx="2520950" cy="1264920"/>
            </a:xfrm>
            <a:custGeom>
              <a:avLst/>
              <a:gdLst/>
              <a:ahLst/>
              <a:cxnLst/>
              <a:rect l="l" t="t" r="r" b="b"/>
              <a:pathLst>
                <a:path w="2520950" h="1264920">
                  <a:moveTo>
                    <a:pt x="0" y="1264920"/>
                  </a:moveTo>
                  <a:lnTo>
                    <a:pt x="2520695" y="1264920"/>
                  </a:lnTo>
                  <a:lnTo>
                    <a:pt x="2520695" y="0"/>
                  </a:lnTo>
                  <a:lnTo>
                    <a:pt x="0" y="0"/>
                  </a:lnTo>
                  <a:lnTo>
                    <a:pt x="0" y="1264920"/>
                  </a:lnTo>
                  <a:close/>
                </a:path>
              </a:pathLst>
            </a:custGeom>
            <a:ln w="6096">
              <a:solidFill>
                <a:srgbClr val="3463A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1" name="object 16"/>
          <p:cNvSpPr txBox="1"/>
          <p:nvPr/>
        </p:nvSpPr>
        <p:spPr>
          <a:xfrm>
            <a:off x="7115809" y="2037854"/>
            <a:ext cx="2514600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0520" marR="337185" algn="ct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Мотивированное представление </a:t>
            </a:r>
            <a:r>
              <a:rPr sz="1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руководителю</a:t>
            </a:r>
            <a:r>
              <a:rPr sz="18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о </a:t>
            </a: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проведении</a:t>
            </a:r>
            <a:r>
              <a:rPr sz="18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КНМ</a:t>
            </a:r>
            <a:endParaRPr sz="1800" dirty="0">
              <a:latin typeface="Microsoft Sans Serif"/>
              <a:cs typeface="Microsoft Sans Serif"/>
            </a:endParaRPr>
          </a:p>
        </p:txBody>
      </p:sp>
      <p:grpSp>
        <p:nvGrpSpPr>
          <p:cNvPr id="12" name="object 17"/>
          <p:cNvGrpSpPr/>
          <p:nvPr/>
        </p:nvGrpSpPr>
        <p:grpSpPr>
          <a:xfrm>
            <a:off x="3510025" y="2209990"/>
            <a:ext cx="902335" cy="146685"/>
            <a:chOff x="2520695" y="2667000"/>
            <a:chExt cx="902335" cy="146685"/>
          </a:xfrm>
        </p:grpSpPr>
        <p:pic>
          <p:nvPicPr>
            <p:cNvPr id="13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46195" y="2667000"/>
              <a:ext cx="63626" cy="146303"/>
            </a:xfrm>
            <a:prstGeom prst="rect">
              <a:avLst/>
            </a:prstGeom>
          </p:spPr>
        </p:pic>
        <p:sp>
          <p:nvSpPr>
            <p:cNvPr id="14" name="object 19"/>
            <p:cNvSpPr/>
            <p:nvPr/>
          </p:nvSpPr>
          <p:spPr>
            <a:xfrm>
              <a:off x="2520696" y="2727959"/>
              <a:ext cx="902335" cy="24765"/>
            </a:xfrm>
            <a:custGeom>
              <a:avLst/>
              <a:gdLst/>
              <a:ahLst/>
              <a:cxnLst/>
              <a:rect l="l" t="t" r="r" b="b"/>
              <a:pathLst>
                <a:path w="902335" h="24764">
                  <a:moveTo>
                    <a:pt x="825525" y="0"/>
                  </a:moveTo>
                  <a:lnTo>
                    <a:pt x="0" y="0"/>
                  </a:lnTo>
                  <a:lnTo>
                    <a:pt x="0" y="24384"/>
                  </a:lnTo>
                  <a:lnTo>
                    <a:pt x="825525" y="24384"/>
                  </a:lnTo>
                  <a:lnTo>
                    <a:pt x="825525" y="0"/>
                  </a:lnTo>
                  <a:close/>
                </a:path>
                <a:path w="902335" h="24764">
                  <a:moveTo>
                    <a:pt x="901827" y="12192"/>
                  </a:moveTo>
                  <a:lnTo>
                    <a:pt x="889127" y="0"/>
                  </a:lnTo>
                  <a:lnTo>
                    <a:pt x="838200" y="0"/>
                  </a:lnTo>
                  <a:lnTo>
                    <a:pt x="838200" y="24384"/>
                  </a:lnTo>
                  <a:lnTo>
                    <a:pt x="889127" y="24384"/>
                  </a:lnTo>
                  <a:lnTo>
                    <a:pt x="901827" y="12192"/>
                  </a:lnTo>
                  <a:close/>
                </a:path>
              </a:pathLst>
            </a:custGeom>
            <a:solidFill>
              <a:srgbClr val="3463A2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5" name="object 20"/>
          <p:cNvSpPr/>
          <p:nvPr/>
        </p:nvSpPr>
        <p:spPr>
          <a:xfrm>
            <a:off x="6030722" y="2209989"/>
            <a:ext cx="1005840" cy="146685"/>
          </a:xfrm>
          <a:custGeom>
            <a:avLst/>
            <a:gdLst/>
            <a:ahLst/>
            <a:cxnLst/>
            <a:rect l="l" t="t" r="r" b="b"/>
            <a:pathLst>
              <a:path w="1005839" h="146685">
                <a:moveTo>
                  <a:pt x="1005459" y="73152"/>
                </a:moveTo>
                <a:lnTo>
                  <a:pt x="993648" y="60960"/>
                </a:lnTo>
                <a:lnTo>
                  <a:pt x="934720" y="0"/>
                </a:lnTo>
                <a:lnTo>
                  <a:pt x="934720" y="60960"/>
                </a:lnTo>
                <a:lnTo>
                  <a:pt x="0" y="60960"/>
                </a:lnTo>
                <a:lnTo>
                  <a:pt x="0" y="85344"/>
                </a:lnTo>
                <a:lnTo>
                  <a:pt x="934720" y="85344"/>
                </a:lnTo>
                <a:lnTo>
                  <a:pt x="934720" y="146304"/>
                </a:lnTo>
                <a:lnTo>
                  <a:pt x="993648" y="85344"/>
                </a:lnTo>
                <a:lnTo>
                  <a:pt x="1005459" y="73152"/>
                </a:lnTo>
                <a:close/>
              </a:path>
            </a:pathLst>
          </a:custGeom>
          <a:solidFill>
            <a:srgbClr val="3463A2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16" name="object 21"/>
          <p:cNvGrpSpPr/>
          <p:nvPr/>
        </p:nvGrpSpPr>
        <p:grpSpPr>
          <a:xfrm>
            <a:off x="1345818" y="3319335"/>
            <a:ext cx="2707005" cy="1137285"/>
            <a:chOff x="356488" y="3776345"/>
            <a:chExt cx="2707005" cy="1137285"/>
          </a:xfrm>
        </p:grpSpPr>
        <p:sp>
          <p:nvSpPr>
            <p:cNvPr id="17" name="object 22"/>
            <p:cNvSpPr/>
            <p:nvPr/>
          </p:nvSpPr>
          <p:spPr>
            <a:xfrm>
              <a:off x="359663" y="3779520"/>
              <a:ext cx="2700655" cy="1130935"/>
            </a:xfrm>
            <a:custGeom>
              <a:avLst/>
              <a:gdLst/>
              <a:ahLst/>
              <a:cxnLst/>
              <a:rect l="l" t="t" r="r" b="b"/>
              <a:pathLst>
                <a:path w="2700655" h="1130935">
                  <a:moveTo>
                    <a:pt x="2700528" y="0"/>
                  </a:moveTo>
                  <a:lnTo>
                    <a:pt x="0" y="0"/>
                  </a:lnTo>
                  <a:lnTo>
                    <a:pt x="0" y="1130808"/>
                  </a:lnTo>
                  <a:lnTo>
                    <a:pt x="2700528" y="1130808"/>
                  </a:lnTo>
                  <a:lnTo>
                    <a:pt x="2700528" y="0"/>
                  </a:lnTo>
                  <a:close/>
                </a:path>
              </a:pathLst>
            </a:custGeom>
            <a:solidFill>
              <a:srgbClr val="709FC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object 23"/>
            <p:cNvSpPr/>
            <p:nvPr/>
          </p:nvSpPr>
          <p:spPr>
            <a:xfrm>
              <a:off x="359663" y="3779520"/>
              <a:ext cx="2700655" cy="1130935"/>
            </a:xfrm>
            <a:custGeom>
              <a:avLst/>
              <a:gdLst/>
              <a:ahLst/>
              <a:cxnLst/>
              <a:rect l="l" t="t" r="r" b="b"/>
              <a:pathLst>
                <a:path w="2700655" h="1130935">
                  <a:moveTo>
                    <a:pt x="0" y="1130808"/>
                  </a:moveTo>
                  <a:lnTo>
                    <a:pt x="2700528" y="1130808"/>
                  </a:lnTo>
                  <a:lnTo>
                    <a:pt x="2700528" y="0"/>
                  </a:lnTo>
                  <a:lnTo>
                    <a:pt x="0" y="0"/>
                  </a:lnTo>
                  <a:lnTo>
                    <a:pt x="0" y="1130808"/>
                  </a:lnTo>
                  <a:close/>
                </a:path>
              </a:pathLst>
            </a:custGeom>
            <a:ln w="6095">
              <a:solidFill>
                <a:srgbClr val="3463A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9" name="object 24"/>
          <p:cNvSpPr txBox="1"/>
          <p:nvPr/>
        </p:nvSpPr>
        <p:spPr>
          <a:xfrm>
            <a:off x="1903831" y="3338511"/>
            <a:ext cx="205867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Подготовка электронных</a:t>
            </a:r>
            <a:r>
              <a:rPr sz="18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копий </a:t>
            </a: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подтверждающих документов</a:t>
            </a:r>
            <a:endParaRPr sz="1800" dirty="0">
              <a:latin typeface="Microsoft Sans Serif"/>
              <a:cs typeface="Microsoft Sans Serif"/>
            </a:endParaRPr>
          </a:p>
        </p:txBody>
      </p:sp>
      <p:grpSp>
        <p:nvGrpSpPr>
          <p:cNvPr id="20" name="object 25"/>
          <p:cNvGrpSpPr/>
          <p:nvPr/>
        </p:nvGrpSpPr>
        <p:grpSpPr>
          <a:xfrm>
            <a:off x="6744072" y="3718305"/>
            <a:ext cx="3426460" cy="1362710"/>
            <a:chOff x="4495672" y="4047616"/>
            <a:chExt cx="3426460" cy="1362710"/>
          </a:xfrm>
        </p:grpSpPr>
        <p:sp>
          <p:nvSpPr>
            <p:cNvPr id="21" name="object 26"/>
            <p:cNvSpPr/>
            <p:nvPr/>
          </p:nvSpPr>
          <p:spPr>
            <a:xfrm>
              <a:off x="4498847" y="4050791"/>
              <a:ext cx="3420110" cy="1356360"/>
            </a:xfrm>
            <a:custGeom>
              <a:avLst/>
              <a:gdLst/>
              <a:ahLst/>
              <a:cxnLst/>
              <a:rect l="l" t="t" r="r" b="b"/>
              <a:pathLst>
                <a:path w="3420109" h="1356360">
                  <a:moveTo>
                    <a:pt x="3419855" y="0"/>
                  </a:moveTo>
                  <a:lnTo>
                    <a:pt x="0" y="0"/>
                  </a:lnTo>
                  <a:lnTo>
                    <a:pt x="0" y="1356359"/>
                  </a:lnTo>
                  <a:lnTo>
                    <a:pt x="3419855" y="1356359"/>
                  </a:lnTo>
                  <a:lnTo>
                    <a:pt x="3419855" y="0"/>
                  </a:lnTo>
                  <a:close/>
                </a:path>
              </a:pathLst>
            </a:custGeom>
            <a:solidFill>
              <a:srgbClr val="709FC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object 27"/>
            <p:cNvSpPr/>
            <p:nvPr/>
          </p:nvSpPr>
          <p:spPr>
            <a:xfrm>
              <a:off x="4498847" y="4050791"/>
              <a:ext cx="3420110" cy="1356360"/>
            </a:xfrm>
            <a:custGeom>
              <a:avLst/>
              <a:gdLst/>
              <a:ahLst/>
              <a:cxnLst/>
              <a:rect l="l" t="t" r="r" b="b"/>
              <a:pathLst>
                <a:path w="3420109" h="1356360">
                  <a:moveTo>
                    <a:pt x="0" y="1356359"/>
                  </a:moveTo>
                  <a:lnTo>
                    <a:pt x="3419855" y="1356359"/>
                  </a:lnTo>
                  <a:lnTo>
                    <a:pt x="3419855" y="0"/>
                  </a:lnTo>
                  <a:lnTo>
                    <a:pt x="0" y="0"/>
                  </a:lnTo>
                  <a:lnTo>
                    <a:pt x="0" y="1356359"/>
                  </a:lnTo>
                  <a:close/>
                </a:path>
              </a:pathLst>
            </a:custGeom>
            <a:ln w="6095">
              <a:solidFill>
                <a:srgbClr val="3463A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3" name="object 28"/>
          <p:cNvSpPr txBox="1"/>
          <p:nvPr/>
        </p:nvSpPr>
        <p:spPr>
          <a:xfrm>
            <a:off x="7487284" y="3904402"/>
            <a:ext cx="214312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Проект</a:t>
            </a:r>
            <a:r>
              <a:rPr sz="1800" spc="-1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FFFFFF"/>
                </a:solidFill>
                <a:latin typeface="Microsoft Sans Serif"/>
                <a:cs typeface="Microsoft Sans Serif"/>
              </a:rPr>
              <a:t>решения</a:t>
            </a:r>
            <a:r>
              <a:rPr sz="18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о </a:t>
            </a: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проведении</a:t>
            </a:r>
            <a:r>
              <a:rPr sz="18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FFFFFF"/>
                </a:solidFill>
                <a:latin typeface="Microsoft Sans Serif"/>
                <a:cs typeface="Microsoft Sans Serif"/>
              </a:rPr>
              <a:t>КНМ</a:t>
            </a:r>
            <a:r>
              <a:rPr sz="180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со </a:t>
            </a: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взаимодействием (документарной)</a:t>
            </a:r>
            <a:endParaRPr sz="1800" dirty="0">
              <a:latin typeface="Microsoft Sans Serif"/>
              <a:cs typeface="Microsoft Sans Serif"/>
            </a:endParaRPr>
          </a:p>
        </p:txBody>
      </p:sp>
      <p:sp>
        <p:nvSpPr>
          <p:cNvPr id="24" name="object 29"/>
          <p:cNvSpPr txBox="1"/>
          <p:nvPr/>
        </p:nvSpPr>
        <p:spPr>
          <a:xfrm>
            <a:off x="2068321" y="4794693"/>
            <a:ext cx="2164080" cy="1408430"/>
          </a:xfrm>
          <a:prstGeom prst="rect">
            <a:avLst/>
          </a:prstGeom>
          <a:solidFill>
            <a:srgbClr val="709FCF"/>
          </a:solidFill>
          <a:ln w="6096">
            <a:solidFill>
              <a:srgbClr val="3463A2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127000" marR="115570" indent="-2540" algn="ctr">
              <a:lnSpc>
                <a:spcPct val="100000"/>
              </a:lnSpc>
              <a:spcBef>
                <a:spcPts val="265"/>
              </a:spcBef>
            </a:pP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Направление документов</a:t>
            </a:r>
            <a:r>
              <a:rPr sz="18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через ЕРКНМ</a:t>
            </a:r>
            <a:r>
              <a:rPr sz="18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на</a:t>
            </a:r>
            <a:endParaRPr sz="1800">
              <a:latin typeface="Microsoft Sans Serif"/>
              <a:cs typeface="Microsoft Sans Serif"/>
            </a:endParaRPr>
          </a:p>
          <a:p>
            <a:pPr marL="635" algn="ctr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согласование</a:t>
            </a:r>
            <a:endParaRPr sz="1800">
              <a:latin typeface="Microsoft Sans Serif"/>
              <a:cs typeface="Microsoft Sans Serif"/>
            </a:endParaRPr>
          </a:p>
          <a:p>
            <a:pPr marL="3175" algn="ctr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прокурору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26" name="object 31"/>
          <p:cNvSpPr/>
          <p:nvPr/>
        </p:nvSpPr>
        <p:spPr>
          <a:xfrm>
            <a:off x="8408739" y="3231306"/>
            <a:ext cx="143510" cy="438784"/>
          </a:xfrm>
          <a:custGeom>
            <a:avLst/>
            <a:gdLst/>
            <a:ahLst/>
            <a:cxnLst/>
            <a:rect l="l" t="t" r="r" b="b"/>
            <a:pathLst>
              <a:path w="143509" h="438785">
                <a:moveTo>
                  <a:pt x="143256" y="376643"/>
                </a:moveTo>
                <a:lnTo>
                  <a:pt x="83566" y="376643"/>
                </a:lnTo>
                <a:lnTo>
                  <a:pt x="83566" y="0"/>
                </a:lnTo>
                <a:lnTo>
                  <a:pt x="59690" y="0"/>
                </a:lnTo>
                <a:lnTo>
                  <a:pt x="59690" y="376643"/>
                </a:lnTo>
                <a:lnTo>
                  <a:pt x="0" y="376643"/>
                </a:lnTo>
                <a:lnTo>
                  <a:pt x="71628" y="438619"/>
                </a:lnTo>
                <a:lnTo>
                  <a:pt x="131318" y="387057"/>
                </a:lnTo>
                <a:lnTo>
                  <a:pt x="143256" y="376643"/>
                </a:lnTo>
                <a:close/>
              </a:path>
            </a:pathLst>
          </a:custGeom>
          <a:solidFill>
            <a:srgbClr val="3463A2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3" name="object 31"/>
          <p:cNvSpPr/>
          <p:nvPr/>
        </p:nvSpPr>
        <p:spPr>
          <a:xfrm rot="4043661">
            <a:off x="5499982" y="4286880"/>
            <a:ext cx="115918" cy="2065536"/>
          </a:xfrm>
          <a:custGeom>
            <a:avLst/>
            <a:gdLst/>
            <a:ahLst/>
            <a:cxnLst/>
            <a:rect l="l" t="t" r="r" b="b"/>
            <a:pathLst>
              <a:path w="143509" h="438785">
                <a:moveTo>
                  <a:pt x="143256" y="376643"/>
                </a:moveTo>
                <a:lnTo>
                  <a:pt x="83566" y="376643"/>
                </a:lnTo>
                <a:lnTo>
                  <a:pt x="83566" y="0"/>
                </a:lnTo>
                <a:lnTo>
                  <a:pt x="59690" y="0"/>
                </a:lnTo>
                <a:lnTo>
                  <a:pt x="59690" y="376643"/>
                </a:lnTo>
                <a:lnTo>
                  <a:pt x="0" y="376643"/>
                </a:lnTo>
                <a:lnTo>
                  <a:pt x="71628" y="438619"/>
                </a:lnTo>
                <a:lnTo>
                  <a:pt x="131318" y="387057"/>
                </a:lnTo>
                <a:lnTo>
                  <a:pt x="143256" y="376643"/>
                </a:lnTo>
                <a:close/>
              </a:path>
            </a:pathLst>
          </a:custGeom>
          <a:solidFill>
            <a:srgbClr val="3463A2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4" name="object 31"/>
          <p:cNvSpPr/>
          <p:nvPr/>
        </p:nvSpPr>
        <p:spPr>
          <a:xfrm rot="4320389">
            <a:off x="5483644" y="2174642"/>
            <a:ext cx="131118" cy="2811619"/>
          </a:xfrm>
          <a:custGeom>
            <a:avLst/>
            <a:gdLst/>
            <a:ahLst/>
            <a:cxnLst/>
            <a:rect l="l" t="t" r="r" b="b"/>
            <a:pathLst>
              <a:path w="143509" h="438785">
                <a:moveTo>
                  <a:pt x="143256" y="376643"/>
                </a:moveTo>
                <a:lnTo>
                  <a:pt x="83566" y="376643"/>
                </a:lnTo>
                <a:lnTo>
                  <a:pt x="83566" y="0"/>
                </a:lnTo>
                <a:lnTo>
                  <a:pt x="59690" y="0"/>
                </a:lnTo>
                <a:lnTo>
                  <a:pt x="59690" y="376643"/>
                </a:lnTo>
                <a:lnTo>
                  <a:pt x="0" y="376643"/>
                </a:lnTo>
                <a:lnTo>
                  <a:pt x="71628" y="438619"/>
                </a:lnTo>
                <a:lnTo>
                  <a:pt x="131318" y="387057"/>
                </a:lnTo>
                <a:lnTo>
                  <a:pt x="143256" y="376643"/>
                </a:lnTo>
                <a:close/>
              </a:path>
            </a:pathLst>
          </a:custGeom>
          <a:solidFill>
            <a:srgbClr val="3463A2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7" name="object 31"/>
          <p:cNvSpPr/>
          <p:nvPr/>
        </p:nvSpPr>
        <p:spPr>
          <a:xfrm>
            <a:off x="2803951" y="4488636"/>
            <a:ext cx="136164" cy="306057"/>
          </a:xfrm>
          <a:custGeom>
            <a:avLst/>
            <a:gdLst/>
            <a:ahLst/>
            <a:cxnLst/>
            <a:rect l="l" t="t" r="r" b="b"/>
            <a:pathLst>
              <a:path w="143509" h="438785">
                <a:moveTo>
                  <a:pt x="143256" y="376643"/>
                </a:moveTo>
                <a:lnTo>
                  <a:pt x="83566" y="376643"/>
                </a:lnTo>
                <a:lnTo>
                  <a:pt x="83566" y="0"/>
                </a:lnTo>
                <a:lnTo>
                  <a:pt x="59690" y="0"/>
                </a:lnTo>
                <a:lnTo>
                  <a:pt x="59690" y="376643"/>
                </a:lnTo>
                <a:lnTo>
                  <a:pt x="0" y="376643"/>
                </a:lnTo>
                <a:lnTo>
                  <a:pt x="71628" y="438619"/>
                </a:lnTo>
                <a:lnTo>
                  <a:pt x="131318" y="387057"/>
                </a:lnTo>
                <a:lnTo>
                  <a:pt x="143256" y="376643"/>
                </a:lnTo>
                <a:close/>
              </a:path>
            </a:pathLst>
          </a:custGeom>
          <a:solidFill>
            <a:srgbClr val="3463A2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62803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9456" y="274638"/>
            <a:ext cx="10009112" cy="1930226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ru-RU" sz="2000" b="1" dirty="0" smtClean="0">
                <a:solidFill>
                  <a:srgbClr val="1E21A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ПРИКАЗ ФЕДЕРАЛЬНОЙ СЛУЖБЫ ПО НАДЗОРУ В СФЕРЕ ОБРАЗОВАНИЯ       И НАУКИ ОТ 4 ОКТЯБРЯ 2021 № 1336 «ОБ УТВЕРЖДЕНИИ ПЕРЕЧНЯ </a:t>
            </a:r>
            <a:r>
              <a:rPr lang="ru-RU" sz="2000" b="1" u="sng" dirty="0" smtClean="0">
                <a:solidFill>
                  <a:srgbClr val="1E21A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ИНДИКАТОРОВ     РИСКА</a:t>
            </a:r>
            <a:r>
              <a:rPr lang="ru-RU" sz="2000" b="1" dirty="0" smtClean="0">
                <a:solidFill>
                  <a:srgbClr val="1E21A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НАРУШЕНИЯ ОБЯЗАТЕЛЬНЫХ ТРЕБОВАНИЙ, ИСПОЛЬЗУЕМЫХ ПРИ ОСУЩЕСТВЛЕНИИ ФЕДЕРАЛЬНОГО ГОСУДАРСТВЕННОГО КОНТРОЛЯ (НАДЗОРА) В СФЕРЕ ОБРАЗОВАНИЯ»</a:t>
            </a:r>
            <a:endParaRPr lang="ru-RU" sz="2000" b="1" dirty="0">
              <a:solidFill>
                <a:srgbClr val="1E21A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3392" y="2204864"/>
            <a:ext cx="11017224" cy="4320480"/>
          </a:xfrm>
        </p:spPr>
        <p:txBody>
          <a:bodyPr>
            <a:normAutofit fontScale="47500" lnSpcReduction="20000"/>
          </a:bodyPr>
          <a:lstStyle/>
          <a:p>
            <a:pPr marL="0" indent="0" algn="just">
              <a:buNone/>
            </a:pP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70000"/>
              </a:lnSpc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900" dirty="0" smtClean="0">
                <a:solidFill>
                  <a:srgbClr val="FF0000"/>
                </a:solidFill>
                <a:latin typeface="Times New Roman"/>
              </a:rPr>
              <a:t>Непредставление </a:t>
            </a:r>
            <a:r>
              <a:rPr lang="ru-RU" sz="2900" u="sng" dirty="0">
                <a:solidFill>
                  <a:srgbClr val="FF0000"/>
                </a:solidFill>
                <a:latin typeface="Times New Roman"/>
              </a:rPr>
              <a:t>в </a:t>
            </a:r>
            <a:r>
              <a:rPr lang="ru-RU" sz="2800" u="sng" dirty="0" smtClean="0">
                <a:solidFill>
                  <a:srgbClr val="FF0000"/>
                </a:solidFill>
                <a:latin typeface="Times New Roman"/>
              </a:rPr>
              <a:t>течение </a:t>
            </a:r>
            <a:r>
              <a:rPr lang="ru-RU" sz="25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 месяцев 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организацией, осуществляющей образовательную деятельность по дополнительным профессиональным программам и (или) основным программам профессионального обучения не менее шести месяцев на основании лицензии на осуществление образовательной деятельности, оператору </a:t>
            </a:r>
            <a:r>
              <a:rPr lang="ru-RU" sz="25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ФИС ФРДО 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сведений о документах о квалификации в порядке, установленном </a:t>
            </a:r>
            <a:r>
              <a:rPr lang="ru-RU" sz="2900" dirty="0" smtClean="0">
                <a:latin typeface="Times New Roman"/>
              </a:rPr>
              <a:t>Правилами формирования и ведения федеральной информационной системы «Федеральный реестр сведений о документах об образовании и (или) о квалификации, документах об обучении», утвержденными постановлением Правительства Российской Федерации от 31 мая 2021 г. № 825.</a:t>
            </a:r>
          </a:p>
          <a:p>
            <a:pPr marL="0" indent="0" algn="just">
              <a:buNone/>
            </a:pPr>
            <a:r>
              <a:rPr lang="ru-RU" sz="2900" dirty="0" smtClean="0">
                <a:latin typeface="Times New Roman"/>
              </a:rPr>
              <a:t>	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ru-RU" sz="2900" dirty="0" smtClean="0">
                <a:latin typeface="Times New Roman"/>
              </a:rPr>
              <a:t>2. </a:t>
            </a:r>
            <a:r>
              <a:rPr lang="ru-RU" sz="29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Отсутствие </a:t>
            </a:r>
            <a:r>
              <a:rPr lang="ru-RU" sz="29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доступа 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к открытым и общедоступным информационным ресурсам, содержащим информацию о деятельности образовательной организации, подлежащую размещению в информационно-телекоммуникационных сетях, в том числе на официальном сайте образовательной организации в сети "Интернет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", 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зафиксированное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органом 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исполнительной власти субъекта Российской Федерации </a:t>
            </a:r>
            <a:r>
              <a:rPr lang="ru-RU" sz="29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менее трех раз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с периодичностью не чаще </a:t>
            </a:r>
            <a:r>
              <a:rPr lang="ru-RU" sz="29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одного раза в </a:t>
            </a:r>
            <a:r>
              <a:rPr lang="ru-RU" sz="29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неделю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624"/>
            <a:ext cx="993734" cy="999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9476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9376" y="116632"/>
            <a:ext cx="11233247" cy="6480719"/>
          </a:xfrm>
        </p:spPr>
        <p:txBody>
          <a:bodyPr>
            <a:normAutofit/>
          </a:bodyPr>
          <a:lstStyle/>
          <a:p>
            <a:pPr lvl="0" indent="0" algn="just">
              <a:lnSpc>
                <a:spcPct val="95000"/>
              </a:lnSpc>
              <a:spcBef>
                <a:spcPts val="384"/>
              </a:spcBef>
              <a:buNone/>
            </a:pPr>
            <a:endParaRPr lang="ru-RU" sz="1400" b="1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lvl="0" indent="0" algn="ctr">
              <a:lnSpc>
                <a:spcPct val="95000"/>
              </a:lnSpc>
              <a:spcBef>
                <a:spcPts val="384"/>
              </a:spcBef>
              <a:buNone/>
            </a:pPr>
            <a:r>
              <a:rPr lang="ru-RU" sz="3000" b="1" dirty="0" smtClean="0">
                <a:solidFill>
                  <a:srgbClr val="1E21A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Решения принимаемые по результатам мониторинга безопасности</a:t>
            </a:r>
            <a:endParaRPr lang="ru-RU" sz="3000" b="1" dirty="0">
              <a:solidFill>
                <a:srgbClr val="1E21A2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lvl="0" indent="0" algn="just">
              <a:lnSpc>
                <a:spcPct val="95000"/>
              </a:lnSpc>
              <a:spcBef>
                <a:spcPts val="384"/>
              </a:spcBef>
              <a:buNone/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Выявлены факты:</a:t>
            </a:r>
          </a:p>
          <a:p>
            <a:pPr marL="685800" lvl="0" algn="just">
              <a:lnSpc>
                <a:spcPct val="95000"/>
              </a:lnSpc>
              <a:spcBef>
                <a:spcPts val="384"/>
              </a:spcBef>
              <a:buFont typeface="Wingdings" pitchFamily="2" charset="2"/>
              <a:buChar char="Ø"/>
            </a:pPr>
            <a:r>
              <a:rPr lang="ru-RU" sz="2000" b="1" u="sng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причинения </a:t>
            </a:r>
            <a:r>
              <a:rPr lang="ru-RU" sz="2000" b="1" u="sng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вреда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(ущерба) или возникновения угрозы причинения вреда (ущерба) охраняемым законом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ценностям</a:t>
            </a:r>
          </a:p>
          <a:p>
            <a:pPr marL="685800" lvl="0" algn="just">
              <a:lnSpc>
                <a:spcPct val="95000"/>
              </a:lnSpc>
              <a:spcBef>
                <a:spcPts val="384"/>
              </a:spcBef>
              <a:buFont typeface="Wingdings" pitchFamily="2" charset="2"/>
              <a:buChar char="Ø"/>
            </a:pPr>
            <a:r>
              <a:rPr lang="ru-RU" sz="2000" b="1" u="sng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сведения </a:t>
            </a:r>
            <a:r>
              <a:rPr lang="ru-RU" sz="2000" b="1" u="sng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 нарушениях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обязательных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требований</a:t>
            </a:r>
          </a:p>
          <a:p>
            <a:pPr marL="685800" lvl="0" algn="just">
              <a:lnSpc>
                <a:spcPct val="95000"/>
              </a:lnSpc>
              <a:spcBef>
                <a:spcPts val="384"/>
              </a:spcBef>
              <a:buFont typeface="Wingdings" pitchFamily="2" charset="2"/>
              <a:buChar char="Ø"/>
            </a:pPr>
            <a:r>
              <a:rPr lang="ru-RU" sz="2000" b="1" u="sng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 </a:t>
            </a:r>
            <a:r>
              <a:rPr lang="ru-RU" sz="2000" b="1" u="sng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готовящихся нарушениях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обязательных требований или признаках нарушений обязательных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требований</a:t>
            </a:r>
          </a:p>
          <a:p>
            <a:pPr lvl="0" indent="0" algn="just">
              <a:lnSpc>
                <a:spcPct val="95000"/>
              </a:lnSpc>
              <a:spcBef>
                <a:spcPts val="384"/>
              </a:spcBef>
              <a:buNone/>
            </a:pPr>
            <a:endPara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lvl="0" indent="0" algn="just">
              <a:lnSpc>
                <a:spcPct val="95000"/>
              </a:lnSpc>
              <a:spcBef>
                <a:spcPts val="384"/>
              </a:spcBef>
              <a:buNone/>
            </a:pPr>
            <a:endParaRPr lang="ru-RU" sz="1400" b="1" dirty="0">
              <a:solidFill>
                <a:srgbClr val="FF000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lvl="0" indent="0" algn="just">
              <a:lnSpc>
                <a:spcPct val="95000"/>
              </a:lnSpc>
              <a:spcBef>
                <a:spcPts val="384"/>
              </a:spcBef>
              <a:buNone/>
            </a:pPr>
            <a:endParaRPr lang="ru-RU" sz="1400" b="1" dirty="0">
              <a:solidFill>
                <a:srgbClr val="FF000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lvl="0" indent="0" algn="just">
              <a:lnSpc>
                <a:spcPct val="95000"/>
              </a:lnSpc>
              <a:spcBef>
                <a:spcPts val="384"/>
              </a:spcBef>
              <a:buNone/>
            </a:pPr>
            <a:endParaRPr lang="ru-RU" sz="1400" b="1" dirty="0">
              <a:solidFill>
                <a:srgbClr val="FF000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39416" y="3562545"/>
            <a:ext cx="6696744" cy="94656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0" algn="ctr">
              <a:lnSpc>
                <a:spcPct val="95000"/>
              </a:lnSpc>
              <a:spcBef>
                <a:spcPts val="384"/>
              </a:spcBef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решение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 проведении внепланового контрольного (надзорного)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мероприятия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88088" y="4869160"/>
            <a:ext cx="4732367" cy="86409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решение об объявлении предостережения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67" y="0"/>
            <a:ext cx="990600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0732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9456" y="274638"/>
            <a:ext cx="10009112" cy="1426170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sz="2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5360" y="4653136"/>
            <a:ext cx="11521280" cy="72008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500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500" dirty="0">
                <a:latin typeface="Times New Roman"/>
                <a:ea typeface="Times New Roman"/>
                <a:cs typeface="Times New Roman"/>
                <a:hlinkClick r:id="rId2"/>
              </a:rPr>
              <a:t> </a:t>
            </a:r>
            <a:r>
              <a:rPr lang="en-US" sz="2500" dirty="0" smtClean="0">
                <a:latin typeface="Times New Roman"/>
                <a:ea typeface="Times New Roman"/>
                <a:cs typeface="Times New Roman"/>
                <a:hlinkClick r:id="rId2"/>
              </a:rPr>
              <a:t>ttps</a:t>
            </a:r>
            <a:r>
              <a:rPr lang="en-US" sz="2500" dirty="0">
                <a:latin typeface="Times New Roman"/>
                <a:ea typeface="Times New Roman"/>
                <a:cs typeface="Times New Roman"/>
                <a:hlinkClick r:id="rId2"/>
              </a:rPr>
              <a:t>://rutube.ru/video/4f3c636c26fc508bcd0b5a258a6e09a6/?r=plwd</a:t>
            </a:r>
            <a:r>
              <a:rPr lang="ru-RU" sz="2500" dirty="0">
                <a:latin typeface="Times New Roman"/>
                <a:ea typeface="Times New Roman"/>
                <a:cs typeface="Times New Roman"/>
              </a:rPr>
              <a:t> </a:t>
            </a:r>
            <a:endParaRPr lang="ru-RU" sz="2500" b="1" i="1" dirty="0"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75" y="-5590"/>
            <a:ext cx="990600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49"/>
          <a:stretch/>
        </p:blipFill>
        <p:spPr bwMode="auto">
          <a:xfrm>
            <a:off x="3125788" y="494472"/>
            <a:ext cx="6354588" cy="3611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6084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71464" y="-11948"/>
            <a:ext cx="10431857" cy="920668"/>
          </a:xfrm>
        </p:spPr>
        <p:txBody>
          <a:bodyPr>
            <a:normAutofit fontScale="90000"/>
          </a:bodyPr>
          <a:lstStyle/>
          <a:p>
            <a:r>
              <a:rPr lang="ru-RU" sz="2500" b="1" dirty="0" smtClean="0">
                <a:solidFill>
                  <a:srgbClr val="1E21A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500" b="1" dirty="0" smtClean="0">
                <a:solidFill>
                  <a:srgbClr val="1E21A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500" b="1" dirty="0" smtClean="0">
                <a:solidFill>
                  <a:srgbClr val="1E21A2"/>
                </a:solidFill>
                <a:latin typeface="Times New Roman" pitchFamily="18" charset="0"/>
                <a:cs typeface="Times New Roman" pitchFamily="18" charset="0"/>
              </a:rPr>
              <a:t>ОСОБЕННОСТИ ПРОВЕДЕНИЯ ПРОФИЛАКТИЧЕСКИХ МЕРОПРИЯТИЙ</a:t>
            </a:r>
            <a:endParaRPr lang="ru-RU" sz="2500" b="1" dirty="0">
              <a:solidFill>
                <a:srgbClr val="1E21A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624"/>
            <a:ext cx="993734" cy="999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20" y="1138676"/>
            <a:ext cx="8468078" cy="707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object 8"/>
          <p:cNvSpPr txBox="1"/>
          <p:nvPr/>
        </p:nvSpPr>
        <p:spPr>
          <a:xfrm>
            <a:off x="1703512" y="2912590"/>
            <a:ext cx="2592288" cy="615553"/>
          </a:xfrm>
          <a:prstGeom prst="rect">
            <a:avLst/>
          </a:prstGeom>
          <a:solidFill>
            <a:srgbClr val="D99593"/>
          </a:solidFill>
          <a:ln w="3175">
            <a:solidFill>
              <a:srgbClr val="3464A3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88265" marR="759460" algn="ctr">
              <a:lnSpc>
                <a:spcPct val="100000"/>
              </a:lnSpc>
            </a:pPr>
            <a:r>
              <a:rPr lang="ru-RU" sz="2000" spc="-35" dirty="0" smtClean="0">
                <a:latin typeface="Microsoft Sans Serif"/>
                <a:cs typeface="Microsoft Sans Serif"/>
              </a:rPr>
              <a:t>о</a:t>
            </a:r>
            <a:r>
              <a:rPr sz="2000" spc="-35" dirty="0" err="1" smtClean="0">
                <a:latin typeface="Microsoft Sans Serif"/>
                <a:cs typeface="Microsoft Sans Serif"/>
              </a:rPr>
              <a:t>бязательный</a:t>
            </a:r>
            <a:r>
              <a:rPr sz="2000" spc="-35" dirty="0" smtClean="0">
                <a:latin typeface="Microsoft Sans Serif"/>
                <a:cs typeface="Microsoft Sans Serif"/>
              </a:rPr>
              <a:t> </a:t>
            </a:r>
            <a:r>
              <a:rPr sz="2000" spc="-40" dirty="0">
                <a:latin typeface="Microsoft Sans Serif"/>
                <a:cs typeface="Microsoft Sans Serif"/>
              </a:rPr>
              <a:t>(ст.</a:t>
            </a:r>
            <a:r>
              <a:rPr sz="2000" spc="-70" dirty="0">
                <a:latin typeface="Microsoft Sans Serif"/>
                <a:cs typeface="Microsoft Sans Serif"/>
              </a:rPr>
              <a:t> </a:t>
            </a:r>
            <a:r>
              <a:rPr sz="2000" spc="-10" dirty="0">
                <a:latin typeface="Microsoft Sans Serif"/>
                <a:cs typeface="Microsoft Sans Serif"/>
              </a:rPr>
              <a:t>52.1)</a:t>
            </a:r>
            <a:endParaRPr sz="2000" dirty="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256240" y="2912589"/>
            <a:ext cx="2725420" cy="615553"/>
          </a:xfrm>
          <a:prstGeom prst="rect">
            <a:avLst/>
          </a:prstGeom>
          <a:solidFill>
            <a:srgbClr val="D99593"/>
          </a:solidFill>
          <a:ln w="3175">
            <a:solidFill>
              <a:srgbClr val="3464A3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89535" marR="565785" algn="ctr">
              <a:lnSpc>
                <a:spcPct val="100000"/>
              </a:lnSpc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sz="2000" dirty="0" smtClean="0"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инициативе </a:t>
            </a:r>
            <a:r>
              <a:rPr sz="2000" dirty="0" smtClean="0">
                <a:latin typeface="Times New Roman" pitchFamily="18" charset="0"/>
                <a:cs typeface="Times New Roman" pitchFamily="18" charset="0"/>
              </a:rPr>
              <a:t>КЛ </a:t>
            </a:r>
            <a:r>
              <a:rPr sz="2000" dirty="0">
                <a:latin typeface="Times New Roman" pitchFamily="18" charset="0"/>
                <a:cs typeface="Times New Roman" pitchFamily="18" charset="0"/>
              </a:rPr>
              <a:t>(ст. 52.2)</a:t>
            </a:r>
          </a:p>
        </p:txBody>
      </p:sp>
      <p:sp>
        <p:nvSpPr>
          <p:cNvPr id="11" name="object 15"/>
          <p:cNvSpPr/>
          <p:nvPr/>
        </p:nvSpPr>
        <p:spPr>
          <a:xfrm rot="19489159">
            <a:off x="8712048" y="1803335"/>
            <a:ext cx="130094" cy="876115"/>
          </a:xfrm>
          <a:custGeom>
            <a:avLst/>
            <a:gdLst/>
            <a:ahLst/>
            <a:cxnLst/>
            <a:rect l="l" t="t" r="r" b="b"/>
            <a:pathLst>
              <a:path w="76200" h="680085">
                <a:moveTo>
                  <a:pt x="0" y="603123"/>
                </a:moveTo>
                <a:lnTo>
                  <a:pt x="37464" y="679704"/>
                </a:lnTo>
                <a:lnTo>
                  <a:pt x="69906" y="616204"/>
                </a:lnTo>
                <a:lnTo>
                  <a:pt x="31623" y="616204"/>
                </a:lnTo>
                <a:lnTo>
                  <a:pt x="31737" y="603567"/>
                </a:lnTo>
                <a:lnTo>
                  <a:pt x="44437" y="603567"/>
                </a:lnTo>
                <a:lnTo>
                  <a:pt x="0" y="603123"/>
                </a:lnTo>
                <a:close/>
              </a:path>
              <a:path w="76200" h="680085">
                <a:moveTo>
                  <a:pt x="49911" y="0"/>
                </a:moveTo>
                <a:lnTo>
                  <a:pt x="37211" y="0"/>
                </a:lnTo>
                <a:lnTo>
                  <a:pt x="31741" y="603123"/>
                </a:lnTo>
                <a:lnTo>
                  <a:pt x="31623" y="616204"/>
                </a:lnTo>
                <a:lnTo>
                  <a:pt x="44323" y="616204"/>
                </a:lnTo>
                <a:lnTo>
                  <a:pt x="49911" y="0"/>
                </a:lnTo>
                <a:close/>
              </a:path>
              <a:path w="76200" h="680085">
                <a:moveTo>
                  <a:pt x="44437" y="603567"/>
                </a:moveTo>
                <a:lnTo>
                  <a:pt x="44323" y="616204"/>
                </a:lnTo>
                <a:lnTo>
                  <a:pt x="69906" y="616204"/>
                </a:lnTo>
                <a:lnTo>
                  <a:pt x="76200" y="603885"/>
                </a:lnTo>
                <a:lnTo>
                  <a:pt x="44437" y="603567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5"/>
          <p:cNvSpPr/>
          <p:nvPr/>
        </p:nvSpPr>
        <p:spPr>
          <a:xfrm rot="1935420">
            <a:off x="3116495" y="1767865"/>
            <a:ext cx="179751" cy="1059433"/>
          </a:xfrm>
          <a:custGeom>
            <a:avLst/>
            <a:gdLst/>
            <a:ahLst/>
            <a:cxnLst/>
            <a:rect l="l" t="t" r="r" b="b"/>
            <a:pathLst>
              <a:path w="76200" h="680085">
                <a:moveTo>
                  <a:pt x="0" y="603123"/>
                </a:moveTo>
                <a:lnTo>
                  <a:pt x="37464" y="679704"/>
                </a:lnTo>
                <a:lnTo>
                  <a:pt x="69906" y="616204"/>
                </a:lnTo>
                <a:lnTo>
                  <a:pt x="31623" y="616204"/>
                </a:lnTo>
                <a:lnTo>
                  <a:pt x="31737" y="603567"/>
                </a:lnTo>
                <a:lnTo>
                  <a:pt x="44437" y="603567"/>
                </a:lnTo>
                <a:lnTo>
                  <a:pt x="0" y="603123"/>
                </a:lnTo>
                <a:close/>
              </a:path>
              <a:path w="76200" h="680085">
                <a:moveTo>
                  <a:pt x="49911" y="0"/>
                </a:moveTo>
                <a:lnTo>
                  <a:pt x="37211" y="0"/>
                </a:lnTo>
                <a:lnTo>
                  <a:pt x="31741" y="603123"/>
                </a:lnTo>
                <a:lnTo>
                  <a:pt x="31623" y="616204"/>
                </a:lnTo>
                <a:lnTo>
                  <a:pt x="44323" y="616204"/>
                </a:lnTo>
                <a:lnTo>
                  <a:pt x="49911" y="0"/>
                </a:lnTo>
                <a:close/>
              </a:path>
              <a:path w="76200" h="680085">
                <a:moveTo>
                  <a:pt x="44437" y="603567"/>
                </a:moveTo>
                <a:lnTo>
                  <a:pt x="44323" y="616204"/>
                </a:lnTo>
                <a:lnTo>
                  <a:pt x="69906" y="616204"/>
                </a:lnTo>
                <a:lnTo>
                  <a:pt x="76200" y="603885"/>
                </a:lnTo>
                <a:lnTo>
                  <a:pt x="44437" y="603567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Прямоугольник 6"/>
          <p:cNvSpPr/>
          <p:nvPr/>
        </p:nvSpPr>
        <p:spPr>
          <a:xfrm>
            <a:off x="7176120" y="4437112"/>
            <a:ext cx="41174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4"/>
              </a:rPr>
              <a:t>https://www.gosuslugi.ru/626705/1/form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227572" y="537321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0077DD"/>
                </a:solidFill>
                <a:latin typeface="RobotoRegular"/>
              </a:rPr>
              <a:t>Инструкция для пользователя </a:t>
            </a:r>
            <a:r>
              <a:rPr lang="ru-RU" b="1" dirty="0" smtClean="0">
                <a:solidFill>
                  <a:srgbClr val="0077DD"/>
                </a:solidFill>
                <a:latin typeface="RobotoRegular"/>
              </a:rPr>
              <a:t>«Запись </a:t>
            </a:r>
            <a:r>
              <a:rPr lang="ru-RU" b="1" dirty="0">
                <a:solidFill>
                  <a:srgbClr val="0077DD"/>
                </a:solidFill>
                <a:latin typeface="RobotoRegular"/>
              </a:rPr>
              <a:t>на профилактический </a:t>
            </a:r>
            <a:r>
              <a:rPr lang="ru-RU" b="1" dirty="0" smtClean="0">
                <a:solidFill>
                  <a:srgbClr val="0077DD"/>
                </a:solidFill>
                <a:latin typeface="RobotoRegular"/>
              </a:rPr>
              <a:t>визит»</a:t>
            </a:r>
            <a:endParaRPr lang="ru-RU" b="1" dirty="0">
              <a:solidFill>
                <a:srgbClr val="444444"/>
              </a:solidFill>
              <a:effectLst/>
              <a:latin typeface="RobotoRegular"/>
            </a:endParaRPr>
          </a:p>
        </p:txBody>
      </p:sp>
    </p:spTree>
    <p:extLst>
      <p:ext uri="{BB962C8B-B14F-4D97-AF65-F5344CB8AC3E}">
        <p14:creationId xmlns:p14="http://schemas.microsoft.com/office/powerpoint/2010/main" val="2784231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9456" y="188640"/>
            <a:ext cx="10009112" cy="864096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ru-RU" sz="2500" b="1" dirty="0" smtClean="0">
                <a:solidFill>
                  <a:srgbClr val="1E21A2"/>
                </a:solidFill>
                <a:latin typeface="Times New Roman" pitchFamily="18" charset="0"/>
                <a:cs typeface="Times New Roman" pitchFamily="18" charset="0"/>
              </a:rPr>
              <a:t>Профилактический визит по инициативе контролируемого лица</a:t>
            </a:r>
            <a:endParaRPr lang="ru-RU" sz="2500" b="1" dirty="0">
              <a:solidFill>
                <a:srgbClr val="1E21A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3392" y="1772816"/>
            <a:ext cx="11017224" cy="475252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29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3775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Блок-схема: процесс 6"/>
          <p:cNvSpPr/>
          <p:nvPr/>
        </p:nvSpPr>
        <p:spPr>
          <a:xfrm>
            <a:off x="335360" y="3523656"/>
            <a:ext cx="2088232" cy="1080120"/>
          </a:xfrm>
          <a:prstGeom prst="flowChartProcess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Заявление КЛ (дата, форма)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Блок-схема: процесс 8"/>
          <p:cNvSpPr/>
          <p:nvPr/>
        </p:nvSpPr>
        <p:spPr>
          <a:xfrm>
            <a:off x="4593604" y="4640613"/>
            <a:ext cx="1944216" cy="1205553"/>
          </a:xfrm>
          <a:prstGeom prst="flowChartProcess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отказе в его проведении</a:t>
            </a:r>
          </a:p>
        </p:txBody>
      </p:sp>
      <p:sp>
        <p:nvSpPr>
          <p:cNvPr id="12" name="Блок-схема: процесс 11"/>
          <p:cNvSpPr/>
          <p:nvPr/>
        </p:nvSpPr>
        <p:spPr>
          <a:xfrm>
            <a:off x="4583832" y="1981100"/>
            <a:ext cx="2160240" cy="1224136"/>
          </a:xfrm>
          <a:prstGeom prst="flowChartProcess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решение о проведении профилактического визита </a:t>
            </a:r>
          </a:p>
        </p:txBody>
      </p:sp>
      <p:sp>
        <p:nvSpPr>
          <p:cNvPr id="13" name="Блок-схема: альтернативный процесс 12"/>
          <p:cNvSpPr/>
          <p:nvPr/>
        </p:nvSpPr>
        <p:spPr>
          <a:xfrm>
            <a:off x="8112224" y="1803671"/>
            <a:ext cx="1800200" cy="617217"/>
          </a:xfrm>
          <a:prstGeom prst="flowChartAlternateProcess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Согласование даты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Блок-схема: альтернативный процесс 13"/>
          <p:cNvSpPr/>
          <p:nvPr/>
        </p:nvSpPr>
        <p:spPr>
          <a:xfrm>
            <a:off x="9624392" y="2112279"/>
            <a:ext cx="2376264" cy="792088"/>
          </a:xfrm>
          <a:prstGeom prst="flowChartAlternateProcess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в</a:t>
            </a:r>
            <a:r>
              <a:rPr lang="ru-RU" dirty="0" smtClean="0">
                <a:solidFill>
                  <a:schemeClr val="tx1"/>
                </a:solidFill>
              </a:rPr>
              <a:t>ключение в план программы профилактики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9" name="Стрелка вправо 18"/>
          <p:cNvSpPr/>
          <p:nvPr/>
        </p:nvSpPr>
        <p:spPr>
          <a:xfrm>
            <a:off x="2636802" y="3523936"/>
            <a:ext cx="2715244" cy="890808"/>
          </a:xfrm>
          <a:prstGeom prst="rightArrow">
            <a:avLst>
              <a:gd name="adj1" fmla="val 5565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рассмотрено в течение 10 рабочих </a:t>
            </a:r>
            <a:r>
              <a:rPr lang="ru-RU" dirty="0" smtClean="0"/>
              <a:t>дней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6776295" y="4365104"/>
            <a:ext cx="522436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1) отзыв заявления (уведомление за 5 рабочих дней);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2) в течение шести месяцев до даты подачи повторного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заявления</a:t>
            </a:r>
          </a:p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проведение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профилактического визита было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невозможно;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3) в течение года до даты подачи заявления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проведен </a:t>
            </a:r>
          </a:p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профилактический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визит по ранее поданному заявлению;</a:t>
            </a:r>
          </a:p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4) заявление содержит нецензурные либо оскорбительные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выражения, угрозы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жизни, здоровью и имуществу должностных лиц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контрольного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(надзорного) органа либо членов их семей.</a:t>
            </a:r>
          </a:p>
        </p:txBody>
      </p:sp>
    </p:spTree>
    <p:extLst>
      <p:ext uri="{BB962C8B-B14F-4D97-AF65-F5344CB8AC3E}">
        <p14:creationId xmlns:p14="http://schemas.microsoft.com/office/powerpoint/2010/main" val="744141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55441" y="1484784"/>
            <a:ext cx="10297145" cy="511257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4800" dirty="0" smtClean="0">
                <a:latin typeface="Times New Roman"/>
                <a:ea typeface="Times New Roman"/>
                <a:cs typeface="Times New Roman"/>
              </a:rPr>
              <a:t>	</a:t>
            </a:r>
            <a:r>
              <a:rPr lang="en-US" sz="4800" dirty="0">
                <a:latin typeface="Times New Roman"/>
                <a:ea typeface="Times New Roman"/>
                <a:cs typeface="Times New Roman"/>
                <a:hlinkClick r:id="rId3"/>
              </a:rPr>
              <a:t>https://rutube.ru/video/4f3c636c26fc508bcd0b5a258a6e09a6/?</a:t>
            </a:r>
            <a:r>
              <a:rPr lang="en-US" sz="4800" dirty="0" smtClean="0">
                <a:latin typeface="Times New Roman"/>
                <a:ea typeface="Times New Roman"/>
                <a:cs typeface="Times New Roman"/>
                <a:hlinkClick r:id="rId3"/>
              </a:rPr>
              <a:t>r=plwd</a:t>
            </a:r>
            <a:r>
              <a:rPr lang="ru-RU" sz="4800" dirty="0" smtClean="0">
                <a:latin typeface="Times New Roman"/>
                <a:ea typeface="Times New Roman"/>
                <a:cs typeface="Times New Roman"/>
              </a:rPr>
              <a:t> </a:t>
            </a:r>
            <a:endParaRPr lang="ru-RU" sz="45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7335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dirty="0" smtClean="0"/>
              <a:t>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Юридические лица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имеющие лицензии, предусмотренные Законом о лицензировании, до 2030 года не обязаны размещать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Федресурсе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сведения о получении, приостановлении, возобновлении, переоформлении, аннулировании или прекращении лицензии.</a:t>
            </a:r>
          </a:p>
          <a:p>
            <a:pPr algn="just">
              <a:spcBef>
                <a:spcPts val="0"/>
              </a:spcBef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74" y="44624"/>
            <a:ext cx="993775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1223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20153</TotalTime>
  <Words>448</Words>
  <Application>Microsoft Office PowerPoint</Application>
  <PresentationFormat>Произвольный</PresentationFormat>
  <Paragraphs>92</Paragraphs>
  <Slides>11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Тема Office</vt:lpstr>
      <vt:lpstr>13_Тема Office</vt:lpstr>
      <vt:lpstr>1_Тема Office</vt:lpstr>
      <vt:lpstr>3_Тема Office</vt:lpstr>
      <vt:lpstr>5_Тема Office</vt:lpstr>
      <vt:lpstr>Федеральный государственный контроль (надзор) в сфере образования в рамках Федерального закона от 31.07.2020 № 248-ФЗ (ред. от 28.12.2024) «О государственном контроле (надзоре) и муниципальном контроле в Российской Федерации»  </vt:lpstr>
      <vt:lpstr>Презентация PowerPoint</vt:lpstr>
      <vt:lpstr>Основания проведения внеплановых КНМ</vt:lpstr>
      <vt:lpstr>Поступление информации о срабатывании индикатора:</vt:lpstr>
      <vt:lpstr>ПРИКАЗ ФЕДЕРАЛЬНОЙ СЛУЖБЫ ПО НАДЗОРУ В СФЕРЕ ОБРАЗОВАНИЯ       И НАУКИ ОТ 4 ОКТЯБРЯ 2021 № 1336 «ОБ УТВЕРЖДЕНИИ ПЕРЕЧНЯ ИНДИКАТОРОВ     РИСКА НАРУШЕНИЯ ОБЯЗАТЕЛЬНЫХ ТРЕБОВАНИЙ, ИСПОЛЬЗУЕМЫХ ПРИ ОСУЩЕСТВЛЕНИИ ФЕДЕРАЛЬНОГО ГОСУДАРСТВЕННОГО КОНТРОЛЯ (НАДЗОРА) В СФЕРЕ ОБРАЗОВАНИЯ»</vt:lpstr>
      <vt:lpstr>Презентация PowerPoint</vt:lpstr>
      <vt:lpstr> </vt:lpstr>
      <vt:lpstr> ОСОБЕННОСТИ ПРОВЕДЕНИЯ ПРОФИЛАКТИЧЕСКИХ МЕРОПРИЯТИЙ</vt:lpstr>
      <vt:lpstr>Профилактический визит по инициативе контролируемого лица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Альбина Петровна Червонова</dc:creator>
  <cp:lastModifiedBy>Альбина Петровна Червонова</cp:lastModifiedBy>
  <cp:revision>1563</cp:revision>
  <cp:lastPrinted>2024-10-22T09:35:52Z</cp:lastPrinted>
  <dcterms:created xsi:type="dcterms:W3CDTF">2018-08-06T08:26:42Z</dcterms:created>
  <dcterms:modified xsi:type="dcterms:W3CDTF">2025-01-24T05:59:37Z</dcterms:modified>
</cp:coreProperties>
</file>